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3" r:id="rId3"/>
    <p:sldId id="264" r:id="rId4"/>
    <p:sldId id="268" r:id="rId5"/>
    <p:sldId id="265" r:id="rId6"/>
    <p:sldId id="266" r:id="rId7"/>
    <p:sldId id="269" r:id="rId8"/>
    <p:sldId id="267" r:id="rId9"/>
    <p:sldId id="261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5"/>
    <p:restoredTop sz="94664"/>
  </p:normalViewPr>
  <p:slideViewPr>
    <p:cSldViewPr snapToGrid="0" snapToObjects="1">
      <p:cViewPr varScale="1">
        <p:scale>
          <a:sx n="75" d="100"/>
          <a:sy n="75" d="100"/>
        </p:scale>
        <p:origin x="73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tiff>
</file>

<file path=ppt/media/image18.pn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5BE1E-89A9-0B44-BCE6-DB45927BDA9B}" type="datetimeFigureOut">
              <a:rPr lang="pt-PT" smtClean="0"/>
              <a:t>15/04/2024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EF7E7-E7EE-D14B-B552-24EEF42A7C6D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5596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3D104-DCDE-654E-BECD-B3D20F099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DD87C2-35F1-954C-9566-DF66F7A2E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EB6FF1-36F5-714A-8A3C-AF20E67C2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EF8E9-EB3C-490D-A838-FFF3FA016670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A248E7B-5A17-4445-A53C-118BAC8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71C3527-5817-7B41-AA59-BBD39E0C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4325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7B8C69-741F-014A-8A98-E2A42440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EAEF1E7-70A9-D847-8958-7C27D1CB6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2A08A68-B14F-124D-82F8-ACB2EADB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039F-09A2-473D-AC5A-6F9EA6D07058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8E1E5B5-0F0E-7F49-BE5A-6FAFD4773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016CDF8-7DBD-7743-AC67-8B9ECB859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94590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AB28634-FE2D-764E-AB8A-B222A864C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9000FB0-246C-4849-8F14-699B25159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F2A2F26-B04C-7541-806A-A6BD0A7A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FE2DD-3AAD-482A-851F-7B6357558E65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DFB458C-E406-9740-BF65-1C529624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70CAC9C-C041-C047-935F-6F76B0604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1193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32D86-FD8A-1740-B80C-1AADB5055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70E1A5-A33D-F24F-87FD-D01DE888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0DA1323-A513-4247-B0F4-4120EB7CD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0905D-373C-4D80-91CE-04144403B80F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1CA62AE-F9EC-034A-B24B-B8C6D0AB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6535D6-7E16-0E49-B249-CB220671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6344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96C51-7090-E54B-ACDD-E990F56D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0B4A4A73-0AC5-F148-B06D-E31AAF65B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6010212-4E61-0B43-BF8F-1E5145C1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A1C70-3BDC-407E-9CC4-7CBB99DBE433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04F5CE-D0C1-B143-BF08-96306B3D2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56E1577-5F44-624D-B08A-4D5C5BA3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0327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31218-A2B8-8949-9A29-62B36B00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533F566-BCA7-C442-8330-28E72C3C5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C28C806-9899-844E-A5DD-35E00DC5F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06138B1-3D7D-7D41-A081-FE1D75FA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5A102-8C17-4EEF-B7A4-8A2DD2A46AC3}" type="datetime1">
              <a:rPr lang="pt-PT" smtClean="0"/>
              <a:t>15/04/2024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60950DB-069B-5647-8168-4BA892E3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9BCF919-17E6-2345-90A8-AE61BDB1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061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4EA8D-8D63-584C-8DF1-CFAA016C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A3F72DE-54CB-9A44-8770-EADC7FF79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4002156-118F-5047-9E57-30D00B070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091F2B5-75DE-0842-A785-6BB79700B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5FA11BD-AED4-6646-A283-544D0A646F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8D56A417-FBAF-E04A-8084-C5F63C93C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15DC7-8687-4FB2-9FF1-AF99E8EB1AC8}" type="datetime1">
              <a:rPr lang="pt-PT" smtClean="0"/>
              <a:t>15/04/2024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25FEA2C-61CC-1A40-9BB0-003FFBDA9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732C5F88-2689-3146-89B4-9F98F20B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28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899A3-FC35-2F49-A2D1-EBD7AF65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AA76CF4-D500-5D4F-941F-28A349BB8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436E-E69C-497C-AD11-499288444F55}" type="datetime1">
              <a:rPr lang="pt-PT" smtClean="0"/>
              <a:t>15/04/2024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F69B4AF-49E9-664B-B050-112BB34A3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A52E37A-0F3B-4842-9A95-0980B3EC6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7366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64E2ACCB-CCF5-D44D-AA76-1D2545BA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54049-C651-4E47-B88A-46F1CFD74EAF}" type="datetime1">
              <a:rPr lang="pt-PT" smtClean="0"/>
              <a:t>15/04/2024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3345B29A-2B2B-6A46-AA2A-706BC18D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009C9C5-2807-8341-BD0E-0EC7A5BFD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8793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4D1ED-0A4D-3548-B7E0-C1C96351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62E4F7F-01D4-0F4D-8954-B0E99F6D0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12384B0-789C-7B41-813E-F4F0BA1FA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B3D1692-22CB-2A43-88FE-C95B58A2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C64F9-A593-4084-9F40-45EC85A2465B}" type="datetime1">
              <a:rPr lang="pt-PT" smtClean="0"/>
              <a:t>15/04/2024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26A14E3-9865-8643-9CB4-6B2D46920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DF34982-19BF-0042-AB69-B5549918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3036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0FBA0C-9058-934A-A8AC-224FF750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4A5F64CA-8828-E64D-A725-CD2633784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BC49657-7257-9947-86D2-6A688C76B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34C6BE-2B0C-5242-B71C-6AE8BB45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F98D-9860-4433-9F6D-07037E1CA0F7}" type="datetime1">
              <a:rPr lang="pt-PT" smtClean="0"/>
              <a:t>15/04/2024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EDDD367-026B-4740-A1EC-4C86BC6C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C51E41B-3D77-9948-9B98-D19BE4B45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1300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3CA163AE-731A-4D48-AC20-9FCAC646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587096B-AF4C-1C44-8202-1BC9FEA72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443F5B7-7491-C24C-ADE0-19847A8BC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112B6-C32E-4F97-8376-2F953B546BD5}" type="datetime1">
              <a:rPr lang="pt-PT" smtClean="0"/>
              <a:t>15/04/2024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982811C-D53B-DB4A-8541-FC2EAFEC4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A948A9E-64E2-DD48-ADEB-4853C44ED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972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nejerez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uscelio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A3DE7-2CFA-5F49-9BBB-C6007C0EA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Internet of Things</a:t>
            </a:r>
            <a:br>
              <a:rPr lang="pt-PT" dirty="0"/>
            </a:br>
            <a:r>
              <a:rPr lang="pt-PT" dirty="0"/>
              <a:t>Pet Feeder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7B7C179-3C87-6744-843B-8F6BDDCA3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73251"/>
          </a:xfrm>
        </p:spPr>
        <p:txBody>
          <a:bodyPr/>
          <a:lstStyle/>
          <a:p>
            <a:r>
              <a:rPr lang="pt-PT" dirty="0"/>
              <a:t>Masters degree in Computer Engineering</a:t>
            </a:r>
          </a:p>
          <a:p>
            <a:endParaRPr lang="pt-PT" dirty="0"/>
          </a:p>
        </p:txBody>
      </p:sp>
      <p:pic>
        <p:nvPicPr>
          <p:cNvPr id="5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08B9DEFC-CC0F-1B59-2631-D72937BE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71" y="4828462"/>
            <a:ext cx="1632858" cy="14939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1B3B06-0D7B-5E7B-6E8F-7F357B738283}"/>
              </a:ext>
            </a:extLst>
          </p:cNvPr>
          <p:cNvSpPr txBox="1"/>
          <p:nvPr/>
        </p:nvSpPr>
        <p:spPr>
          <a:xfrm>
            <a:off x="5659822" y="6183924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solidFill>
                  <a:schemeClr val="accent1">
                    <a:lumMod val="75000"/>
                  </a:schemeClr>
                </a:solidFill>
              </a:rPr>
              <a:t>2022/2023</a:t>
            </a:r>
          </a:p>
        </p:txBody>
      </p:sp>
    </p:spTree>
    <p:extLst>
      <p:ext uri="{BB962C8B-B14F-4D97-AF65-F5344CB8AC3E}">
        <p14:creationId xmlns:p14="http://schemas.microsoft.com/office/powerpoint/2010/main" val="3439153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dirty="0"/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55B324-E089-D267-D89C-54A22A85F7CD}"/>
              </a:ext>
            </a:extLst>
          </p:cNvPr>
          <p:cNvSpPr txBox="1"/>
          <p:nvPr/>
        </p:nvSpPr>
        <p:spPr>
          <a:xfrm>
            <a:off x="2603862" y="1493962"/>
            <a:ext cx="6096000" cy="2251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Introduction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Related works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System Architecture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Interoperability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05781A-A50F-EB83-B553-6D7605DA1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2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8282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dirty="0"/>
              <a:t>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13112C-B824-9061-9C22-98B1DDF54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331" y="2805541"/>
            <a:ext cx="2095901" cy="2396082"/>
          </a:xfrm>
          <a:prstGeom prst="rect">
            <a:avLst/>
          </a:prstGeom>
        </p:spPr>
      </p:pic>
      <p:pic>
        <p:nvPicPr>
          <p:cNvPr id="1026" name="Picture 2" descr="Visualização da imagem">
            <a:extLst>
              <a:ext uri="{FF2B5EF4-FFF2-40B4-BE49-F238E27FC236}">
                <a16:creationId xmlns:a16="http://schemas.microsoft.com/office/drawing/2014/main" id="{EB4ABEE6-99F1-7DE9-612D-A85A5439F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886" y="2876911"/>
            <a:ext cx="3004456" cy="225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lobe with a flag on it">
            <a:extLst>
              <a:ext uri="{FF2B5EF4-FFF2-40B4-BE49-F238E27FC236}">
                <a16:creationId xmlns:a16="http://schemas.microsoft.com/office/drawing/2014/main" id="{3E1A3704-DCC9-AA62-7EF3-5FA66851C4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7576" y="2824937"/>
            <a:ext cx="2580974" cy="25809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21A855-EE19-9D13-9C7B-4E0847A3B7B6}"/>
              </a:ext>
            </a:extLst>
          </p:cNvPr>
          <p:cNvSpPr txBox="1"/>
          <p:nvPr/>
        </p:nvSpPr>
        <p:spPr>
          <a:xfrm>
            <a:off x="1985553" y="1185480"/>
            <a:ext cx="9575877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Globally, 1 in 3 pets is homeless (Mars Project)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The 2016 cat population in Portugal was estimated at 991,000 (</a:t>
            </a:r>
            <a:r>
              <a:rPr lang="en-IE" dirty="0" err="1"/>
              <a:t>D’Avila</a:t>
            </a:r>
            <a:r>
              <a:rPr lang="en-IE" dirty="0"/>
              <a:t>)</a:t>
            </a:r>
          </a:p>
          <a:p>
            <a:endParaRPr lang="en-IE" sz="11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E" dirty="0"/>
              <a:t>This project seeks to establish secure feeding boxes for the area's stray cats, ensuring they have consistent access to nutritious food in a safe environment, therefore enhancing their well-being.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0617DA-2EC3-73A5-0918-5FB820EA830F}"/>
              </a:ext>
            </a:extLst>
          </p:cNvPr>
          <p:cNvSpPr txBox="1"/>
          <p:nvPr/>
        </p:nvSpPr>
        <p:spPr>
          <a:xfrm>
            <a:off x="5133702" y="5175079"/>
            <a:ext cx="26648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Avenida do </a:t>
            </a:r>
            <a:r>
              <a:rPr lang="en-IE" sz="1200" dirty="0" err="1"/>
              <a:t>Biribau</a:t>
            </a:r>
            <a:r>
              <a:rPr lang="en-IE" sz="1200" dirty="0"/>
              <a:t>, Covilhã </a:t>
            </a:r>
          </a:p>
          <a:p>
            <a:pPr algn="ctr"/>
            <a:r>
              <a:rPr lang="en-IE" sz="1200" dirty="0"/>
              <a:t>Near UBI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FDB569-78F3-591F-E939-BED36F1D32E4}"/>
              </a:ext>
            </a:extLst>
          </p:cNvPr>
          <p:cNvSpPr txBox="1"/>
          <p:nvPr/>
        </p:nvSpPr>
        <p:spPr>
          <a:xfrm>
            <a:off x="1297576" y="5172912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991,000 cat population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471AD-B2AF-4A93-DF6A-7230460E30C0}"/>
              </a:ext>
            </a:extLst>
          </p:cNvPr>
          <p:cNvSpPr txBox="1"/>
          <p:nvPr/>
        </p:nvSpPr>
        <p:spPr>
          <a:xfrm>
            <a:off x="8682445" y="5296638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Feeding Box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93575-4E3B-9F20-C85F-DA66A1CEE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45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Related works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26941A9-3E84-A938-E122-55E207249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946512"/>
              </p:ext>
            </p:extLst>
          </p:nvPr>
        </p:nvGraphicFramePr>
        <p:xfrm>
          <a:off x="1524000" y="1214696"/>
          <a:ext cx="9976029" cy="261747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354542">
                  <a:extLst>
                    <a:ext uri="{9D8B030D-6E8A-4147-A177-3AD203B41FA5}">
                      <a16:colId xmlns:a16="http://schemas.microsoft.com/office/drawing/2014/main" val="4000686142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2075340328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1719762865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3991601948"/>
                    </a:ext>
                  </a:extLst>
                </a:gridCol>
                <a:gridCol w="1812159">
                  <a:extLst>
                    <a:ext uri="{9D8B030D-6E8A-4147-A177-3AD203B41FA5}">
                      <a16:colId xmlns:a16="http://schemas.microsoft.com/office/drawing/2014/main" val="279446732"/>
                    </a:ext>
                  </a:extLst>
                </a:gridCol>
                <a:gridCol w="1812159">
                  <a:extLst>
                    <a:ext uri="{9D8B030D-6E8A-4147-A177-3AD203B41FA5}">
                      <a16:colId xmlns:a16="http://schemas.microsoft.com/office/drawing/2014/main" val="21939486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Component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1st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2nd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3rd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4th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5th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1356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Function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and Feeding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Monitoring and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feed scheduling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and Feeding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Feeding and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drinking management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Feeding, drinking and litter box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7891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Microcontroller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Arduino Uno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Arduino Uno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810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Communication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ESP8266 WiFi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ESP8266-01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7155856"/>
                  </a:ext>
                </a:extLst>
              </a:tr>
              <a:tr h="809625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Sensors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TCS3200-color Sens.,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Camera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Infrared Sensor(PIR)</a:t>
                      </a:r>
                    </a:p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898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Interface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Telegram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Blynk App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652552"/>
                  </a:ext>
                </a:extLst>
              </a:tr>
            </a:tbl>
          </a:graphicData>
        </a:graphic>
      </p:graphicFrame>
      <p:pic>
        <p:nvPicPr>
          <p:cNvPr id="3" name="Picture 2" descr="A computer screen with a screen and wires&#10;&#10;Description automatically generated with medium confidence">
            <a:extLst>
              <a:ext uri="{FF2B5EF4-FFF2-40B4-BE49-F238E27FC236}">
                <a16:creationId xmlns:a16="http://schemas.microsoft.com/office/drawing/2014/main" id="{295FFFFA-0E59-A9B0-0E29-3214C2365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776" y="3964230"/>
            <a:ext cx="1953258" cy="1915194"/>
          </a:xfrm>
          <a:prstGeom prst="rect">
            <a:avLst/>
          </a:prstGeom>
        </p:spPr>
      </p:pic>
      <p:pic>
        <p:nvPicPr>
          <p:cNvPr id="8" name="Picture 7" descr="A diagram of a circuit board&#10;&#10;Description automatically generated">
            <a:extLst>
              <a:ext uri="{FF2B5EF4-FFF2-40B4-BE49-F238E27FC236}">
                <a16:creationId xmlns:a16="http://schemas.microsoft.com/office/drawing/2014/main" id="{21AAB053-BD0D-DF14-B229-7E35225EE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181" y="3964230"/>
            <a:ext cx="1953258" cy="1915194"/>
          </a:xfrm>
          <a:prstGeom prst="rect">
            <a:avLst/>
          </a:prstGeom>
        </p:spPr>
      </p:pic>
      <p:pic>
        <p:nvPicPr>
          <p:cNvPr id="10" name="Picture 9" descr="A collage of a box with a container and a container&#10;&#10;Description automatically generated">
            <a:extLst>
              <a:ext uri="{FF2B5EF4-FFF2-40B4-BE49-F238E27FC236}">
                <a16:creationId xmlns:a16="http://schemas.microsoft.com/office/drawing/2014/main" id="{66A2FB80-79FA-354D-3AA1-9FB678B17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4415" y="3964230"/>
            <a:ext cx="1953258" cy="1915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E8CE50-D90C-9803-959A-D162AE6770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372" y="3964230"/>
            <a:ext cx="1953257" cy="1915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58D167-5123-BCB7-CB96-B756A28574BB}"/>
              </a:ext>
            </a:extLst>
          </p:cNvPr>
          <p:cNvSpPr txBox="1"/>
          <p:nvPr/>
        </p:nvSpPr>
        <p:spPr>
          <a:xfrm>
            <a:off x="797104" y="5956459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First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9C0E7B-3650-9640-7012-5CF475341906}"/>
              </a:ext>
            </a:extLst>
          </p:cNvPr>
          <p:cNvSpPr txBox="1"/>
          <p:nvPr/>
        </p:nvSpPr>
        <p:spPr>
          <a:xfrm>
            <a:off x="3175776" y="5952513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Second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DC559D-86A9-7134-970E-0E4911C4E4BE}"/>
              </a:ext>
            </a:extLst>
          </p:cNvPr>
          <p:cNvSpPr txBox="1"/>
          <p:nvPr/>
        </p:nvSpPr>
        <p:spPr>
          <a:xfrm>
            <a:off x="5507182" y="5932716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Third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1C0E46-994B-2A7E-AAB9-3DE53F60E1D1}"/>
              </a:ext>
            </a:extLst>
          </p:cNvPr>
          <p:cNvSpPr txBox="1"/>
          <p:nvPr/>
        </p:nvSpPr>
        <p:spPr>
          <a:xfrm>
            <a:off x="7735318" y="5932715"/>
            <a:ext cx="18823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Fourth</a:t>
            </a:r>
          </a:p>
        </p:txBody>
      </p:sp>
      <p:pic>
        <p:nvPicPr>
          <p:cNvPr id="19" name="Picture 18" descr="A roll of toilet paper on top of a yellow container&#10;&#10;Description automatically generated">
            <a:extLst>
              <a:ext uri="{FF2B5EF4-FFF2-40B4-BE49-F238E27FC236}">
                <a16:creationId xmlns:a16="http://schemas.microsoft.com/office/drawing/2014/main" id="{AD151298-2482-EDC7-C020-8A83CB99EB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431" y="3964230"/>
            <a:ext cx="1628655" cy="185975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C95F0FA-B48B-728A-3CC4-48E53883C96F}"/>
              </a:ext>
            </a:extLst>
          </p:cNvPr>
          <p:cNvSpPr txBox="1"/>
          <p:nvPr/>
        </p:nvSpPr>
        <p:spPr>
          <a:xfrm>
            <a:off x="9617673" y="5877276"/>
            <a:ext cx="18823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Fifth</a:t>
            </a:r>
            <a:endParaRPr lang="en-IE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E397B-D974-65AD-8B3A-FE38E60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791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Related works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E26745F-26AB-9F35-E601-EE95BAAFF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848920"/>
              </p:ext>
            </p:extLst>
          </p:nvPr>
        </p:nvGraphicFramePr>
        <p:xfrm>
          <a:off x="3028997" y="1385189"/>
          <a:ext cx="6593611" cy="223908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41370">
                  <a:extLst>
                    <a:ext uri="{9D8B030D-6E8A-4147-A177-3AD203B41FA5}">
                      <a16:colId xmlns:a16="http://schemas.microsoft.com/office/drawing/2014/main" val="2588403046"/>
                    </a:ext>
                  </a:extLst>
                </a:gridCol>
                <a:gridCol w="2786511">
                  <a:extLst>
                    <a:ext uri="{9D8B030D-6E8A-4147-A177-3AD203B41FA5}">
                      <a16:colId xmlns:a16="http://schemas.microsoft.com/office/drawing/2014/main" val="2559083717"/>
                    </a:ext>
                  </a:extLst>
                </a:gridCol>
                <a:gridCol w="2865730">
                  <a:extLst>
                    <a:ext uri="{9D8B030D-6E8A-4147-A177-3AD203B41FA5}">
                      <a16:colId xmlns:a16="http://schemas.microsoft.com/office/drawing/2014/main" val="87579395"/>
                    </a:ext>
                  </a:extLst>
                </a:gridCol>
              </a:tblGrid>
              <a:tr h="105487">
                <a:tc>
                  <a:txBody>
                    <a:bodyPr/>
                    <a:lstStyle/>
                    <a:p>
                      <a:pPr fontAlgn="b"/>
                      <a:endParaRPr lang="en-IE" sz="1400" b="1" dirty="0">
                        <a:effectLst/>
                      </a:endParaRPr>
                    </a:p>
                  </a:txBody>
                  <a:tcPr marL="26372" marR="26372" marT="13186" marB="13186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400" b="1" dirty="0">
                          <a:effectLst/>
                        </a:rPr>
                        <a:t>Smart Cities</a:t>
                      </a:r>
                    </a:p>
                  </a:txBody>
                  <a:tcPr marL="26372" marR="26372" marT="13186" marB="13186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400" b="1" dirty="0">
                          <a:effectLst/>
                        </a:rPr>
                        <a:t>Smart Homes</a:t>
                      </a:r>
                    </a:p>
                  </a:txBody>
                  <a:tcPr marL="26372" marR="26372" marT="13186" marB="13186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974904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Focus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Enhance urban life on a large scale; address infrastructure, energy, transportation, healthcare, and services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Focus on individual residences; enhance convenience, security, and energy efficiency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072754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Challenges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Manage and protect vast amounts of data, integrate diverse systems, ensure security and scale solutions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Ensure user privacy, integrate devices user-friendly, and maintain reliable connectivity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510875"/>
                  </a:ext>
                </a:extLst>
              </a:tr>
              <a:tr h="342833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Impact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Affect entire communities and urban systems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Just individual living spaces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446462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1E3DF8DC-4E97-6BCF-608A-81BC76522510}"/>
              </a:ext>
            </a:extLst>
          </p:cNvPr>
          <p:cNvGrpSpPr/>
          <p:nvPr/>
        </p:nvGrpSpPr>
        <p:grpSpPr>
          <a:xfrm>
            <a:off x="6527998" y="3857015"/>
            <a:ext cx="3560312" cy="2018570"/>
            <a:chOff x="6527998" y="3857015"/>
            <a:chExt cx="3560312" cy="20185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4376A3F-3334-D984-4D79-AB505FD55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7998" y="3857015"/>
              <a:ext cx="3560312" cy="2018570"/>
            </a:xfrm>
            <a:prstGeom prst="rect">
              <a:avLst/>
            </a:prstGeom>
          </p:spPr>
        </p:pic>
        <p:pic>
          <p:nvPicPr>
            <p:cNvPr id="15" name="Picture 14" descr="A wifi symbol on a black background&#10;&#10;Description automatically generated">
              <a:extLst>
                <a:ext uri="{FF2B5EF4-FFF2-40B4-BE49-F238E27FC236}">
                  <a16:creationId xmlns:a16="http://schemas.microsoft.com/office/drawing/2014/main" id="{42B62EC0-E840-E845-63AD-D219C6409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412979" y="5184304"/>
              <a:ext cx="451077" cy="331090"/>
            </a:xfrm>
            <a:prstGeom prst="rect">
              <a:avLst/>
            </a:prstGeom>
            <a:solidFill>
              <a:srgbClr val="E9E9EE"/>
            </a:solidFill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1DDA854-1289-0FF8-1566-DA8218923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35688" y="3857015"/>
            <a:ext cx="3560312" cy="20185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9B16F9-87BD-20AE-8880-CAF42CEFCA33}"/>
              </a:ext>
            </a:extLst>
          </p:cNvPr>
          <p:cNvSpPr txBox="1"/>
          <p:nvPr/>
        </p:nvSpPr>
        <p:spPr>
          <a:xfrm>
            <a:off x="2923085" y="5983525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Smart Cities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F8EC5B-17AB-8FED-818A-4C4B0EE60DF5}"/>
              </a:ext>
            </a:extLst>
          </p:cNvPr>
          <p:cNvSpPr txBox="1"/>
          <p:nvPr/>
        </p:nvSpPr>
        <p:spPr>
          <a:xfrm>
            <a:off x="6975742" y="5997425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Smart Homes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7FB63-CD0F-5C6A-CC6F-78350CE9D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173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System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5A4E6B-8058-AD77-A494-06C3C8A2F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5" y="3542001"/>
            <a:ext cx="2710541" cy="270005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02D1CDC-B9E2-038B-8B6D-02F9049F421A}"/>
              </a:ext>
            </a:extLst>
          </p:cNvPr>
          <p:cNvGrpSpPr/>
          <p:nvPr/>
        </p:nvGrpSpPr>
        <p:grpSpPr>
          <a:xfrm>
            <a:off x="9675223" y="3744686"/>
            <a:ext cx="2045491" cy="2366343"/>
            <a:chOff x="9990772" y="3343955"/>
            <a:chExt cx="1791925" cy="2009428"/>
          </a:xfrm>
        </p:grpSpPr>
        <p:pic>
          <p:nvPicPr>
            <p:cNvPr id="9" name="Picture 8" descr="A black and white rectangular object with black text&#10;&#10;Description automatically generated">
              <a:extLst>
                <a:ext uri="{FF2B5EF4-FFF2-40B4-BE49-F238E27FC236}">
                  <a16:creationId xmlns:a16="http://schemas.microsoft.com/office/drawing/2014/main" id="{6B50FABC-B1AA-5C40-2A7F-B9CADA507B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4226"/>
            <a:stretch/>
          </p:blipFill>
          <p:spPr>
            <a:xfrm>
              <a:off x="9990772" y="3343955"/>
              <a:ext cx="1791925" cy="866775"/>
            </a:xfrm>
            <a:prstGeom prst="rect">
              <a:avLst/>
            </a:prstGeom>
          </p:spPr>
        </p:pic>
        <p:pic>
          <p:nvPicPr>
            <p:cNvPr id="11" name="Picture 10" descr="A black and white rectangular object with black text&#10;&#10;Description automatically generated">
              <a:extLst>
                <a:ext uri="{FF2B5EF4-FFF2-40B4-BE49-F238E27FC236}">
                  <a16:creationId xmlns:a16="http://schemas.microsoft.com/office/drawing/2014/main" id="{E635FDA6-96B3-0114-8598-5A12D553B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5811" r="-1"/>
            <a:stretch/>
          </p:blipFill>
          <p:spPr>
            <a:xfrm>
              <a:off x="9990772" y="4486608"/>
              <a:ext cx="1729942" cy="866775"/>
            </a:xfrm>
            <a:prstGeom prst="rect">
              <a:avLst/>
            </a:prstGeom>
          </p:spPr>
        </p:pic>
      </p:grp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EDDF3556-29E2-F7BB-844A-1C5A12DDB0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85" t="8970" r="1713" b="11621"/>
          <a:stretch/>
        </p:blipFill>
        <p:spPr>
          <a:xfrm>
            <a:off x="4937760" y="3542001"/>
            <a:ext cx="3579224" cy="25690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CEAE3D-A173-40D4-F0CB-2314BF56C4BA}"/>
              </a:ext>
            </a:extLst>
          </p:cNvPr>
          <p:cNvSpPr txBox="1"/>
          <p:nvPr/>
        </p:nvSpPr>
        <p:spPr>
          <a:xfrm>
            <a:off x="1436914" y="6239490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Box components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132AED-649C-CE7D-4E51-1D54BC8A51A6}"/>
              </a:ext>
            </a:extLst>
          </p:cNvPr>
          <p:cNvSpPr txBox="1"/>
          <p:nvPr/>
        </p:nvSpPr>
        <p:spPr>
          <a:xfrm>
            <a:off x="5510353" y="6247996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Architecture Design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57D5C1-5508-9281-97D0-C3066F8E6AA9}"/>
              </a:ext>
            </a:extLst>
          </p:cNvPr>
          <p:cNvSpPr txBox="1"/>
          <p:nvPr/>
        </p:nvSpPr>
        <p:spPr>
          <a:xfrm>
            <a:off x="9232682" y="6247996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Database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8ECA0E-D3B8-04B4-F648-9D82BC69EEE5}"/>
              </a:ext>
            </a:extLst>
          </p:cNvPr>
          <p:cNvSpPr txBox="1"/>
          <p:nvPr/>
        </p:nvSpPr>
        <p:spPr>
          <a:xfrm>
            <a:off x="1436913" y="1431337"/>
            <a:ext cx="266482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/>
              <a:t>Itens:</a:t>
            </a:r>
          </a:p>
          <a:p>
            <a:r>
              <a:rPr lang="pt-BR" sz="1400" dirty="0"/>
              <a:t>– Solar </a:t>
            </a:r>
            <a:r>
              <a:rPr lang="pt-BR" sz="1400" dirty="0" err="1"/>
              <a:t>Cells</a:t>
            </a:r>
            <a:endParaRPr lang="pt-BR" sz="1400" dirty="0"/>
          </a:p>
          <a:p>
            <a:r>
              <a:rPr lang="pt-BR" sz="1400" dirty="0"/>
              <a:t>– </a:t>
            </a:r>
            <a:r>
              <a:rPr lang="pt-BR" sz="1400" dirty="0" err="1"/>
              <a:t>NodeMcu</a:t>
            </a:r>
            <a:r>
              <a:rPr lang="pt-BR" sz="1400" dirty="0"/>
              <a:t> Sim Card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Rechargeable</a:t>
            </a:r>
            <a:r>
              <a:rPr lang="pt-BR" sz="1400" dirty="0"/>
              <a:t> Battery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Temperature</a:t>
            </a:r>
            <a:r>
              <a:rPr lang="pt-BR" sz="1400" dirty="0"/>
              <a:t> </a:t>
            </a:r>
            <a:r>
              <a:rPr lang="pt-BR" sz="1400" dirty="0" err="1"/>
              <a:t>and</a:t>
            </a:r>
            <a:r>
              <a:rPr lang="pt-BR" sz="1400" dirty="0"/>
              <a:t> </a:t>
            </a:r>
            <a:r>
              <a:rPr lang="pt-BR" sz="1400" dirty="0" err="1"/>
              <a:t>Humidity</a:t>
            </a:r>
            <a:r>
              <a:rPr lang="pt-BR" sz="1400" dirty="0"/>
              <a:t> Sensor</a:t>
            </a:r>
          </a:p>
          <a:p>
            <a:r>
              <a:rPr lang="pt-BR" sz="1400" dirty="0"/>
              <a:t>– Mini servo motor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Ultrasonic</a:t>
            </a:r>
            <a:r>
              <a:rPr lang="pt-BR" sz="1400" dirty="0"/>
              <a:t> Sensor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Camera</a:t>
            </a:r>
            <a:endParaRPr lang="en-IE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8F4A9-AD8B-9934-1E4B-9AB7162CCC9D}"/>
              </a:ext>
            </a:extLst>
          </p:cNvPr>
          <p:cNvSpPr txBox="1"/>
          <p:nvPr/>
        </p:nvSpPr>
        <p:spPr>
          <a:xfrm>
            <a:off x="4937760" y="1493962"/>
            <a:ext cx="2664823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/>
              <a:t>Server:</a:t>
            </a:r>
          </a:p>
          <a:p>
            <a:r>
              <a:rPr lang="pt-BR" sz="1400" dirty="0"/>
              <a:t>Net Core 8.0, </a:t>
            </a:r>
            <a:r>
              <a:rPr lang="pt-BR" sz="1400" dirty="0" err="1"/>
              <a:t>Json</a:t>
            </a:r>
            <a:r>
              <a:rPr lang="pt-BR" sz="1400" dirty="0"/>
              <a:t>, SQL Azure, Azure App Service, Python</a:t>
            </a:r>
          </a:p>
          <a:p>
            <a:endParaRPr lang="pt-BR" sz="1400" dirty="0"/>
          </a:p>
          <a:p>
            <a:r>
              <a:rPr lang="pt-BR" sz="1600" b="1" dirty="0"/>
              <a:t>App:</a:t>
            </a:r>
          </a:p>
          <a:p>
            <a:r>
              <a:rPr lang="en-IE" sz="1400" dirty="0"/>
              <a:t>React Native</a:t>
            </a:r>
          </a:p>
          <a:p>
            <a:r>
              <a:rPr lang="en-IE" sz="1400" dirty="0"/>
              <a:t>Node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EA9879-426E-66B1-C62C-C4BD4159A7E1}"/>
              </a:ext>
            </a:extLst>
          </p:cNvPr>
          <p:cNvSpPr txBox="1"/>
          <p:nvPr/>
        </p:nvSpPr>
        <p:spPr>
          <a:xfrm>
            <a:off x="9675224" y="1819250"/>
            <a:ext cx="222228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 err="1"/>
              <a:t>Database</a:t>
            </a:r>
            <a:r>
              <a:rPr lang="pt-BR" sz="1600" b="1" dirty="0"/>
              <a:t>:</a:t>
            </a:r>
          </a:p>
          <a:p>
            <a:r>
              <a:rPr lang="en-IE" sz="1400" dirty="0"/>
              <a:t>SQL Azure</a:t>
            </a:r>
          </a:p>
          <a:p>
            <a:r>
              <a:rPr lang="en-IE" sz="1400" dirty="0"/>
              <a:t>Postgres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DB60DC-FBAD-11C3-8744-B12B1AC98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984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System Architecture</a:t>
            </a:r>
          </a:p>
        </p:txBody>
      </p:sp>
      <p:pic>
        <p:nvPicPr>
          <p:cNvPr id="10" name="Picture 9" descr="A diagram of a server&#10;&#10;Description automatically generated">
            <a:extLst>
              <a:ext uri="{FF2B5EF4-FFF2-40B4-BE49-F238E27FC236}">
                <a16:creationId xmlns:a16="http://schemas.microsoft.com/office/drawing/2014/main" id="{5E7DCB4D-E2AA-CF59-1B51-B2653D106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105" y="1152451"/>
            <a:ext cx="6766572" cy="506104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1126A3-FB61-377C-7F30-0C02B32B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995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Interoperability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E92E3519-1485-B324-4E62-147DB1EEA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110" y="2294116"/>
            <a:ext cx="3307749" cy="1899371"/>
          </a:xfrm>
          <a:prstGeom prst="rect">
            <a:avLst/>
          </a:prstGeom>
        </p:spPr>
      </p:pic>
      <p:sp>
        <p:nvSpPr>
          <p:cNvPr id="4" name="TextBox 9">
            <a:extLst>
              <a:ext uri="{FF2B5EF4-FFF2-40B4-BE49-F238E27FC236}">
                <a16:creationId xmlns:a16="http://schemas.microsoft.com/office/drawing/2014/main" id="{8D5EA14F-E1ED-804D-74F5-CAB0EF52888D}"/>
              </a:ext>
            </a:extLst>
          </p:cNvPr>
          <p:cNvSpPr txBox="1"/>
          <p:nvPr/>
        </p:nvSpPr>
        <p:spPr>
          <a:xfrm>
            <a:off x="816429" y="2688134"/>
            <a:ext cx="41365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The adoption of open standards is one way to ensure this interoperability, along with the use of application programming interfaces (APIs).</a:t>
            </a:r>
            <a:endParaRPr lang="en-IE" dirty="0"/>
          </a:p>
        </p:txBody>
      </p:sp>
      <p:pic>
        <p:nvPicPr>
          <p:cNvPr id="7" name="Imagem 9">
            <a:extLst>
              <a:ext uri="{FF2B5EF4-FFF2-40B4-BE49-F238E27FC236}">
                <a16:creationId xmlns:a16="http://schemas.microsoft.com/office/drawing/2014/main" id="{032639A1-8DF8-E708-DF49-817F6E6639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9037" r="14337"/>
          <a:stretch/>
        </p:blipFill>
        <p:spPr>
          <a:xfrm>
            <a:off x="8858548" y="1981200"/>
            <a:ext cx="3333452" cy="261419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D2B0FA-7E45-06AA-DF68-D673EEC4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5003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A3DE7-2CFA-5F49-9BBB-C6007C0EA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202466"/>
            <a:ext cx="9144000" cy="1364137"/>
          </a:xfrm>
        </p:spPr>
        <p:txBody>
          <a:bodyPr>
            <a:normAutofit/>
          </a:bodyPr>
          <a:lstStyle/>
          <a:p>
            <a:r>
              <a:rPr lang="pt-PT" dirty="0"/>
              <a:t>Thanks a million</a:t>
            </a:r>
          </a:p>
        </p:txBody>
      </p:sp>
      <p:pic>
        <p:nvPicPr>
          <p:cNvPr id="5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08B9DEFC-CC0F-1B59-2631-D72937BE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71" y="4828462"/>
            <a:ext cx="1632858" cy="14939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1B3B06-0D7B-5E7B-6E8F-7F357B738283}"/>
              </a:ext>
            </a:extLst>
          </p:cNvPr>
          <p:cNvSpPr txBox="1"/>
          <p:nvPr/>
        </p:nvSpPr>
        <p:spPr>
          <a:xfrm>
            <a:off x="5659822" y="6183924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solidFill>
                  <a:schemeClr val="accent1">
                    <a:lumMod val="75000"/>
                  </a:schemeClr>
                </a:solidFill>
              </a:rPr>
              <a:t>2022/2023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0FEC2-B7CD-727A-37DE-38FE8CB2CFA9}"/>
              </a:ext>
            </a:extLst>
          </p:cNvPr>
          <p:cNvSpPr txBox="1"/>
          <p:nvPr/>
        </p:nvSpPr>
        <p:spPr>
          <a:xfrm>
            <a:off x="6192547" y="3244334"/>
            <a:ext cx="3222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hlinkClick r:id="rId3"/>
              </a:rPr>
              <a:t>https://github.com/renejerez</a:t>
            </a:r>
            <a:r>
              <a:rPr lang="en-IE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D432A-A249-5025-FEFA-740609A11E24}"/>
              </a:ext>
            </a:extLst>
          </p:cNvPr>
          <p:cNvSpPr txBox="1"/>
          <p:nvPr/>
        </p:nvSpPr>
        <p:spPr>
          <a:xfrm>
            <a:off x="3020372" y="3244334"/>
            <a:ext cx="2868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hlinkClick r:id="rId4"/>
              </a:rPr>
              <a:t>https://github.com/juscelior</a:t>
            </a:r>
            <a:r>
              <a:rPr lang="en-I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316453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12513</TotalTime>
  <Words>438</Words>
  <Application>Microsoft Office PowerPoint</Application>
  <PresentationFormat>Widescreen</PresentationFormat>
  <Paragraphs>109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Unicode MS</vt:lpstr>
      <vt:lpstr>Calibri</vt:lpstr>
      <vt:lpstr>Calibri Light</vt:lpstr>
      <vt:lpstr>Söhne</vt:lpstr>
      <vt:lpstr>Wingdings</vt:lpstr>
      <vt:lpstr>Tema do Office</vt:lpstr>
      <vt:lpstr>Internet of Things Pet Feeder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a million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Prototipagem em Jogos Digitais</dc:title>
  <dc:creator>Bruno M. Silva</dc:creator>
  <cp:lastModifiedBy>Rene Jerez</cp:lastModifiedBy>
  <cp:revision>51</cp:revision>
  <dcterms:created xsi:type="dcterms:W3CDTF">2019-02-15T16:50:53Z</dcterms:created>
  <dcterms:modified xsi:type="dcterms:W3CDTF">2024-04-15T08:17:37Z</dcterms:modified>
</cp:coreProperties>
</file>

<file path=docProps/thumbnail.jpeg>
</file>